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59" r:id="rId4"/>
    <p:sldId id="257" r:id="rId5"/>
    <p:sldId id="258" r:id="rId6"/>
    <p:sldId id="260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Hind Siliguri Light" panose="02000000000000000000" pitchFamily="2" charset="0"/>
      <p:regular r:id="rId15"/>
    </p:embeddedFont>
    <p:embeddedFont>
      <p:font typeface="Montserrat Light" panose="000004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70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68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11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78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63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69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84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93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5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77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86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259" y="365126"/>
            <a:ext cx="10515600" cy="948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259" y="1579418"/>
            <a:ext cx="10673541" cy="459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2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C027-D7C0-40D2-9B83-3019AA17F2F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F62E-FB6D-41EF-806A-5720432F68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38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ics.estec.esa.int/ASTRA/Astra2015/Papers/Session%201A/96038_Winter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ng-YrKmqCtM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C8AB-669D-46FC-9A8B-687ECB63E2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Phobos Autonomy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C163A-4FE7-4C9F-8709-69F71FD53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System Initial Concept</a:t>
            </a:r>
          </a:p>
        </p:txBody>
      </p:sp>
    </p:spTree>
    <p:extLst>
      <p:ext uri="{BB962C8B-B14F-4D97-AF65-F5344CB8AC3E}">
        <p14:creationId xmlns:p14="http://schemas.microsoft.com/office/powerpoint/2010/main" val="313466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E830-938E-45F5-BD3D-0A0F6F57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Trajectory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D112C-5C3F-4CCE-A95F-5B4FE782D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259" y="1579418"/>
                <a:ext cx="7857159" cy="4597545"/>
              </a:xfrm>
            </p:spPr>
            <p:txBody>
              <a:bodyPr>
                <a:normAutofit/>
              </a:bodyPr>
              <a:lstStyle/>
              <a:p>
                <a:r>
                  <a:rPr lang="en-GB" sz="1800" dirty="0"/>
                  <a:t>Outputs Ackerman/point turn demands that keep the rover on the path</a:t>
                </a:r>
              </a:p>
              <a:p>
                <a:endParaRPr lang="en-GB" sz="1800" dirty="0"/>
              </a:p>
              <a:p>
                <a:r>
                  <a:rPr lang="en-GB" sz="1800" dirty="0"/>
                  <a:t>Needs to know:</a:t>
                </a:r>
              </a:p>
              <a:p>
                <a:pPr lvl="1"/>
                <a:r>
                  <a:rPr lang="en-GB" sz="1400" dirty="0"/>
                  <a:t>Position</a:t>
                </a:r>
              </a:p>
              <a:p>
                <a:pPr lvl="1"/>
                <a:r>
                  <a:rPr lang="en-GB" sz="1400" dirty="0"/>
                  <a:t>Attitude</a:t>
                </a:r>
              </a:p>
              <a:p>
                <a:pPr lvl="1"/>
                <a:r>
                  <a:rPr lang="en-GB" sz="1400" dirty="0"/>
                  <a:t>Path to follow</a:t>
                </a:r>
              </a:p>
              <a:p>
                <a:pPr lvl="1"/>
                <a:endParaRPr lang="en-GB" sz="1400" dirty="0"/>
              </a:p>
              <a:p>
                <a:r>
                  <a:rPr lang="en-GB" sz="1800" dirty="0"/>
                  <a:t>Should keep the rover within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m of the path (TBD)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/>
              </a:p>
              <a:p>
                <a:endParaRPr lang="en-GB" sz="1800" dirty="0"/>
              </a:p>
              <a:p>
                <a:r>
                  <a:rPr lang="en-GB" sz="1800" dirty="0"/>
                  <a:t>If outside safe zone (fault):</a:t>
                </a:r>
              </a:p>
              <a:p>
                <a:pPr lvl="1"/>
                <a:r>
                  <a:rPr lang="en-GB" sz="1400" dirty="0"/>
                  <a:t>Stop rover</a:t>
                </a:r>
              </a:p>
              <a:p>
                <a:pPr lvl="1"/>
                <a:r>
                  <a:rPr lang="en-GB" sz="1400" dirty="0"/>
                  <a:t>Point turn towards path</a:t>
                </a:r>
              </a:p>
              <a:p>
                <a:pPr lvl="1"/>
                <a:r>
                  <a:rPr lang="en-GB" sz="1400" dirty="0"/>
                  <a:t>Drive onto path</a:t>
                </a:r>
              </a:p>
              <a:p>
                <a:pPr lvl="1"/>
                <a:r>
                  <a:rPr lang="en-GB" sz="1400" dirty="0"/>
                  <a:t>Realign with path and continue</a:t>
                </a:r>
              </a:p>
              <a:p>
                <a:pPr lvl="1"/>
                <a:endParaRPr lang="en-GB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D112C-5C3F-4CCE-A95F-5B4FE782D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259" y="1579418"/>
                <a:ext cx="7857159" cy="4597545"/>
              </a:xfrm>
              <a:blipFill>
                <a:blip r:embed="rId2"/>
                <a:stretch>
                  <a:fillRect l="-543" t="-1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A4524699-6238-43E7-9D76-FA11ABA08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2168" t="23875" r="11084" b="63089"/>
          <a:stretch/>
        </p:blipFill>
        <p:spPr>
          <a:xfrm>
            <a:off x="8760997" y="1579418"/>
            <a:ext cx="2592803" cy="89403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172CB5-F98F-4EE8-8A58-131A94F5191F}"/>
              </a:ext>
            </a:extLst>
          </p:cNvPr>
          <p:cNvSpPr/>
          <p:nvPr/>
        </p:nvSpPr>
        <p:spPr>
          <a:xfrm>
            <a:off x="7052650" y="3429000"/>
            <a:ext cx="4553893" cy="2498756"/>
          </a:xfrm>
          <a:custGeom>
            <a:avLst/>
            <a:gdLst>
              <a:gd name="connsiteX0" fmla="*/ 0 w 4553893"/>
              <a:gd name="connsiteY0" fmla="*/ 2498756 h 2498756"/>
              <a:gd name="connsiteX1" fmla="*/ 2073244 w 4553893"/>
              <a:gd name="connsiteY1" fmla="*/ 796705 h 2498756"/>
              <a:gd name="connsiteX2" fmla="*/ 4553893 w 4553893"/>
              <a:gd name="connsiteY2" fmla="*/ 0 h 2498756"/>
              <a:gd name="connsiteX3" fmla="*/ 4553893 w 4553893"/>
              <a:gd name="connsiteY3" fmla="*/ 0 h 249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893" h="2498756">
                <a:moveTo>
                  <a:pt x="0" y="2498756"/>
                </a:moveTo>
                <a:cubicBezTo>
                  <a:pt x="657131" y="1855960"/>
                  <a:pt x="1314262" y="1213164"/>
                  <a:pt x="2073244" y="796705"/>
                </a:cubicBezTo>
                <a:cubicBezTo>
                  <a:pt x="2832226" y="380246"/>
                  <a:pt x="4553893" y="0"/>
                  <a:pt x="4553893" y="0"/>
                </a:cubicBezTo>
                <a:lnTo>
                  <a:pt x="4553893" y="0"/>
                </a:lnTo>
              </a:path>
            </a:pathLst>
          </a:cu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616664-8015-4F31-BDBB-56127D215FDA}"/>
              </a:ext>
            </a:extLst>
          </p:cNvPr>
          <p:cNvGrpSpPr/>
          <p:nvPr/>
        </p:nvGrpSpPr>
        <p:grpSpPr>
          <a:xfrm rot="2456907">
            <a:off x="8867451" y="4569736"/>
            <a:ext cx="390809" cy="470780"/>
            <a:chOff x="2361574" y="3868468"/>
            <a:chExt cx="390809" cy="4707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D466E8E-DB24-459A-89EC-5BE0219F239D}"/>
                </a:ext>
              </a:extLst>
            </p:cNvPr>
            <p:cNvCxnSpPr/>
            <p:nvPr/>
          </p:nvCxnSpPr>
          <p:spPr>
            <a:xfrm flipV="1">
              <a:off x="2361574" y="3868468"/>
              <a:ext cx="0" cy="470779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314895-96AF-43B2-86D1-166E9B72A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1574" y="4339247"/>
              <a:ext cx="390809" cy="1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A9782F-AE91-4CA0-84E8-A0406FEDD91B}"/>
              </a:ext>
            </a:extLst>
          </p:cNvPr>
          <p:cNvSpPr/>
          <p:nvPr/>
        </p:nvSpPr>
        <p:spPr>
          <a:xfrm>
            <a:off x="6750790" y="3073652"/>
            <a:ext cx="4553893" cy="2498756"/>
          </a:xfrm>
          <a:custGeom>
            <a:avLst/>
            <a:gdLst>
              <a:gd name="connsiteX0" fmla="*/ 0 w 4553893"/>
              <a:gd name="connsiteY0" fmla="*/ 2498756 h 2498756"/>
              <a:gd name="connsiteX1" fmla="*/ 2073244 w 4553893"/>
              <a:gd name="connsiteY1" fmla="*/ 796705 h 2498756"/>
              <a:gd name="connsiteX2" fmla="*/ 4553893 w 4553893"/>
              <a:gd name="connsiteY2" fmla="*/ 0 h 2498756"/>
              <a:gd name="connsiteX3" fmla="*/ 4553893 w 4553893"/>
              <a:gd name="connsiteY3" fmla="*/ 0 h 249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893" h="2498756">
                <a:moveTo>
                  <a:pt x="0" y="2498756"/>
                </a:moveTo>
                <a:cubicBezTo>
                  <a:pt x="657131" y="1855960"/>
                  <a:pt x="1314262" y="1213164"/>
                  <a:pt x="2073244" y="796705"/>
                </a:cubicBezTo>
                <a:cubicBezTo>
                  <a:pt x="2832226" y="380246"/>
                  <a:pt x="4553893" y="0"/>
                  <a:pt x="4553893" y="0"/>
                </a:cubicBezTo>
                <a:lnTo>
                  <a:pt x="4553893" y="0"/>
                </a:lnTo>
              </a:path>
            </a:pathLst>
          </a:custGeom>
          <a:noFill/>
          <a:ln w="952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0DDB24-3390-4E19-99CE-9EB0EEAFBC02}"/>
              </a:ext>
            </a:extLst>
          </p:cNvPr>
          <p:cNvSpPr/>
          <p:nvPr/>
        </p:nvSpPr>
        <p:spPr>
          <a:xfrm>
            <a:off x="7354510" y="3784348"/>
            <a:ext cx="4553893" cy="2498756"/>
          </a:xfrm>
          <a:custGeom>
            <a:avLst/>
            <a:gdLst>
              <a:gd name="connsiteX0" fmla="*/ 0 w 4553893"/>
              <a:gd name="connsiteY0" fmla="*/ 2498756 h 2498756"/>
              <a:gd name="connsiteX1" fmla="*/ 2073244 w 4553893"/>
              <a:gd name="connsiteY1" fmla="*/ 796705 h 2498756"/>
              <a:gd name="connsiteX2" fmla="*/ 4553893 w 4553893"/>
              <a:gd name="connsiteY2" fmla="*/ 0 h 2498756"/>
              <a:gd name="connsiteX3" fmla="*/ 4553893 w 4553893"/>
              <a:gd name="connsiteY3" fmla="*/ 0 h 249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893" h="2498756">
                <a:moveTo>
                  <a:pt x="0" y="2498756"/>
                </a:moveTo>
                <a:cubicBezTo>
                  <a:pt x="657131" y="1855960"/>
                  <a:pt x="1314262" y="1213164"/>
                  <a:pt x="2073244" y="796705"/>
                </a:cubicBezTo>
                <a:cubicBezTo>
                  <a:pt x="2832226" y="380246"/>
                  <a:pt x="4553893" y="0"/>
                  <a:pt x="4553893" y="0"/>
                </a:cubicBezTo>
                <a:lnTo>
                  <a:pt x="4553893" y="0"/>
                </a:lnTo>
              </a:path>
            </a:pathLst>
          </a:custGeom>
          <a:noFill/>
          <a:ln w="952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92A881-33B4-4CDA-A0D6-11C57006E7A5}"/>
              </a:ext>
            </a:extLst>
          </p:cNvPr>
          <p:cNvCxnSpPr>
            <a:cxnSpLocks/>
          </p:cNvCxnSpPr>
          <p:nvPr/>
        </p:nvCxnSpPr>
        <p:spPr>
          <a:xfrm flipH="1" flipV="1">
            <a:off x="8555525" y="4605643"/>
            <a:ext cx="205471" cy="249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04C82E-9619-4C51-90AD-D1D4A914A747}"/>
                  </a:ext>
                </a:extLst>
              </p:cNvPr>
              <p:cNvSpPr txBox="1"/>
              <p:nvPr/>
            </p:nvSpPr>
            <p:spPr>
              <a:xfrm>
                <a:off x="8441591" y="4702456"/>
                <a:ext cx="191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04C82E-9619-4C51-90AD-D1D4A914A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591" y="4702456"/>
                <a:ext cx="191656" cy="276999"/>
              </a:xfrm>
              <a:prstGeom prst="rect">
                <a:avLst/>
              </a:prstGeom>
              <a:blipFill>
                <a:blip r:embed="rId5"/>
                <a:stretch>
                  <a:fillRect l="-32258" t="-4348" r="-29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11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CE5D-11AD-485E-A399-22571340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1CA55-3918-4828-AE5B-6413F346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59" y="1579418"/>
            <a:ext cx="6935215" cy="4597545"/>
          </a:xfrm>
        </p:spPr>
        <p:txBody>
          <a:bodyPr>
            <a:normAutofit lnSpcReduction="10000"/>
          </a:bodyPr>
          <a:lstStyle/>
          <a:p>
            <a:r>
              <a:rPr lang="en-GB" sz="1800" dirty="0"/>
              <a:t>Combine sensor inputs to estimate rover position and attitude</a:t>
            </a:r>
          </a:p>
          <a:p>
            <a:endParaRPr lang="en-GB" sz="1800" dirty="0"/>
          </a:p>
          <a:p>
            <a:r>
              <a:rPr lang="en-GB" sz="1800" dirty="0"/>
              <a:t>IMU provides acceleration and rotation tracking</a:t>
            </a:r>
          </a:p>
          <a:p>
            <a:pPr lvl="1"/>
            <a:r>
              <a:rPr lang="en-GB" sz="1400" dirty="0"/>
              <a:t>Noisy and drifty data</a:t>
            </a:r>
          </a:p>
          <a:p>
            <a:endParaRPr lang="en-GB" sz="1800" dirty="0"/>
          </a:p>
          <a:p>
            <a:r>
              <a:rPr lang="en-GB" sz="1800" dirty="0"/>
              <a:t>Actuator sensors provide wheel odometry data</a:t>
            </a:r>
          </a:p>
          <a:p>
            <a:pPr lvl="1"/>
            <a:r>
              <a:rPr lang="en-GB" sz="1400" dirty="0"/>
              <a:t>Cant account for rover slipping on sand, therefore drifts</a:t>
            </a:r>
          </a:p>
          <a:p>
            <a:endParaRPr lang="en-GB" sz="1800" dirty="0"/>
          </a:p>
          <a:p>
            <a:r>
              <a:rPr lang="en-GB" sz="1800" dirty="0"/>
              <a:t>Stereo cameras provide visual odometry:</a:t>
            </a:r>
          </a:p>
          <a:p>
            <a:pPr lvl="1"/>
            <a:r>
              <a:rPr lang="en-GB" sz="1400" dirty="0"/>
              <a:t>Track points across multiple frames</a:t>
            </a:r>
          </a:p>
          <a:p>
            <a:pPr lvl="1"/>
            <a:r>
              <a:rPr lang="en-GB" sz="1400" dirty="0"/>
              <a:t>Estimate motion between frames using tracked points</a:t>
            </a:r>
          </a:p>
          <a:p>
            <a:pPr lvl="1"/>
            <a:r>
              <a:rPr lang="en-GB" sz="1400" dirty="0"/>
              <a:t>Provides “truth” against the noisy, drifty IMU and wheel odometry</a:t>
            </a:r>
          </a:p>
          <a:p>
            <a:pPr lvl="1"/>
            <a:endParaRPr lang="en-GB" sz="1400" dirty="0"/>
          </a:p>
          <a:p>
            <a:r>
              <a:rPr lang="en-GB" sz="1800" dirty="0"/>
              <a:t>V/O at lower rate than other methods, must propagate IMU/Act data between V/O acquisition times</a:t>
            </a:r>
          </a:p>
          <a:p>
            <a:pPr lvl="1"/>
            <a:endParaRPr lang="en-GB" sz="1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21664B-C834-4E3C-A6A1-734D7EC69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57" t="34833" r="48078" b="32428"/>
          <a:stretch/>
        </p:blipFill>
        <p:spPr>
          <a:xfrm>
            <a:off x="7615474" y="1579418"/>
            <a:ext cx="3738326" cy="22452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9F0BFE-F28B-4DCA-9A2F-79C259027C86}"/>
              </a:ext>
            </a:extLst>
          </p:cNvPr>
          <p:cNvSpPr/>
          <p:nvPr/>
        </p:nvSpPr>
        <p:spPr>
          <a:xfrm>
            <a:off x="8745647" y="1221231"/>
            <a:ext cx="2766093" cy="110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6FCCF-8BC0-4FF7-BEA7-147F74802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74" y="4182865"/>
            <a:ext cx="4191000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80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B29E7-31FC-4018-8E77-23AD50E6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5859-6CA0-4631-92F2-7A19F4103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60" y="1579418"/>
            <a:ext cx="3967828" cy="4597545"/>
          </a:xfrm>
        </p:spPr>
        <p:txBody>
          <a:bodyPr>
            <a:normAutofit/>
          </a:bodyPr>
          <a:lstStyle/>
          <a:p>
            <a:r>
              <a:rPr lang="en-GB" sz="1800" dirty="0"/>
              <a:t>Based on ExoMars Nav system (right)</a:t>
            </a:r>
          </a:p>
          <a:p>
            <a:endParaRPr lang="en-GB" sz="1800" dirty="0"/>
          </a:p>
          <a:p>
            <a:r>
              <a:rPr lang="en-GB" sz="1800" dirty="0"/>
              <a:t>Generate navigation maps from stereo images</a:t>
            </a:r>
          </a:p>
          <a:p>
            <a:endParaRPr lang="en-GB" sz="1800" dirty="0"/>
          </a:p>
          <a:p>
            <a:r>
              <a:rPr lang="en-GB" sz="1800" dirty="0"/>
              <a:t>Path assessment:</a:t>
            </a:r>
          </a:p>
          <a:p>
            <a:pPr lvl="1"/>
            <a:r>
              <a:rPr lang="en-GB" sz="1400" dirty="0"/>
              <a:t>Determine if path provided by ground is safe (passes over safe terrain)</a:t>
            </a:r>
          </a:p>
          <a:p>
            <a:pPr lvl="1"/>
            <a:r>
              <a:rPr lang="en-GB" sz="1400" dirty="0"/>
              <a:t>Stop rover if unsafe, or divert around obstacle?</a:t>
            </a:r>
          </a:p>
          <a:p>
            <a:pPr lvl="1"/>
            <a:endParaRPr lang="en-GB" sz="1400" dirty="0"/>
          </a:p>
          <a:p>
            <a:r>
              <a:rPr lang="en-GB" sz="1800" dirty="0"/>
              <a:t>Path planning:</a:t>
            </a:r>
          </a:p>
          <a:p>
            <a:pPr lvl="1"/>
            <a:r>
              <a:rPr lang="en-GB" sz="1400" dirty="0"/>
              <a:t>Determine own path through terrain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A20D5-AEF7-430D-B756-88DE5905D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0309" r="81510" b="45970"/>
          <a:stretch/>
        </p:blipFill>
        <p:spPr>
          <a:xfrm>
            <a:off x="4734100" y="1076570"/>
            <a:ext cx="3436597" cy="5415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F9272-2825-4160-AAFD-4457C062F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54029" r="81510" b="4011"/>
          <a:stretch/>
        </p:blipFill>
        <p:spPr>
          <a:xfrm>
            <a:off x="8256710" y="1279770"/>
            <a:ext cx="3436597" cy="5196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1357F9-4640-4CB6-A5EC-10836745F044}"/>
              </a:ext>
            </a:extLst>
          </p:cNvPr>
          <p:cNvSpPr/>
          <p:nvPr/>
        </p:nvSpPr>
        <p:spPr>
          <a:xfrm>
            <a:off x="5333999" y="6495445"/>
            <a:ext cx="6858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http://robotics.estec.esa.int/ASTRA/Astra2015/Papers/Session%201A/96038_Winter.pdf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40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E1A5-0755-4244-ACFB-3BAD47B5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Autonomy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A54A-A16A-44AD-B919-6E1ACC18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Level 1: </a:t>
            </a:r>
            <a:r>
              <a:rPr lang="en-GB" sz="1800" dirty="0"/>
              <a:t>Path following</a:t>
            </a:r>
          </a:p>
          <a:p>
            <a:pPr lvl="1"/>
            <a:r>
              <a:rPr lang="en-GB" sz="1400" dirty="0"/>
              <a:t>Autonomy Manger</a:t>
            </a:r>
          </a:p>
          <a:p>
            <a:pPr lvl="1"/>
            <a:r>
              <a:rPr lang="en-GB" sz="1400" dirty="0"/>
              <a:t>Trajectory Control</a:t>
            </a:r>
          </a:p>
          <a:p>
            <a:pPr lvl="1"/>
            <a:r>
              <a:rPr lang="en-GB" sz="1400" dirty="0"/>
              <a:t>Localisation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r>
              <a:rPr lang="en-GB" sz="1800" b="1" dirty="0"/>
              <a:t>Level 2: </a:t>
            </a:r>
            <a:r>
              <a:rPr lang="en-GB" sz="1800" dirty="0"/>
              <a:t>Obstacle avoidance</a:t>
            </a:r>
          </a:p>
          <a:p>
            <a:pPr lvl="1"/>
            <a:r>
              <a:rPr lang="en-GB" sz="1400" dirty="0"/>
              <a:t>Level 1</a:t>
            </a:r>
          </a:p>
          <a:p>
            <a:pPr lvl="1"/>
            <a:r>
              <a:rPr lang="en-GB" sz="1400" dirty="0"/>
              <a:t>Perception</a:t>
            </a:r>
          </a:p>
          <a:p>
            <a:pPr lvl="1"/>
            <a:r>
              <a:rPr lang="en-GB" sz="1400" dirty="0"/>
              <a:t>Terrain Evaluation</a:t>
            </a:r>
          </a:p>
          <a:p>
            <a:pPr lvl="1"/>
            <a:r>
              <a:rPr lang="en-GB" sz="1400" dirty="0"/>
              <a:t>Path Assessment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r>
              <a:rPr lang="en-GB" sz="1800" b="1" dirty="0"/>
              <a:t>Level 3: </a:t>
            </a:r>
            <a:r>
              <a:rPr lang="en-GB" sz="1800" dirty="0"/>
              <a:t>Full autonomy</a:t>
            </a:r>
          </a:p>
          <a:p>
            <a:pPr lvl="1"/>
            <a:r>
              <a:rPr lang="en-GB" sz="1400" dirty="0"/>
              <a:t>Level 2</a:t>
            </a:r>
          </a:p>
          <a:p>
            <a:pPr lvl="1"/>
            <a:r>
              <a:rPr lang="en-GB" sz="1400" dirty="0"/>
              <a:t>Path planning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63EAB7-2D9B-4D76-985A-02AFC8F8473F}"/>
              </a:ext>
            </a:extLst>
          </p:cNvPr>
          <p:cNvCxnSpPr>
            <a:cxnSpLocks/>
          </p:cNvCxnSpPr>
          <p:nvPr/>
        </p:nvCxnSpPr>
        <p:spPr>
          <a:xfrm>
            <a:off x="3644020" y="1552002"/>
            <a:ext cx="0" cy="2748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E2B57B-CDC9-41CA-9503-63E2BFE774B2}"/>
              </a:ext>
            </a:extLst>
          </p:cNvPr>
          <p:cNvSpPr txBox="1"/>
          <p:nvPr/>
        </p:nvSpPr>
        <p:spPr>
          <a:xfrm>
            <a:off x="3271161" y="1340777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This year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72C9E3-E6A2-407B-8F48-F46A59C7D07A}"/>
              </a:ext>
            </a:extLst>
          </p:cNvPr>
          <p:cNvCxnSpPr>
            <a:cxnSpLocks/>
          </p:cNvCxnSpPr>
          <p:nvPr/>
        </p:nvCxnSpPr>
        <p:spPr>
          <a:xfrm>
            <a:off x="4375226" y="1561776"/>
            <a:ext cx="0" cy="4606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1B16D0-C6CC-4FC5-A54D-F9715978A972}"/>
              </a:ext>
            </a:extLst>
          </p:cNvPr>
          <p:cNvSpPr txBox="1"/>
          <p:nvPr/>
        </p:nvSpPr>
        <p:spPr>
          <a:xfrm>
            <a:off x="3946855" y="1340777"/>
            <a:ext cx="858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Next year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DCC31F-DC83-453F-B858-18529AA46CEE}"/>
              </a:ext>
            </a:extLst>
          </p:cNvPr>
          <p:cNvCxnSpPr>
            <a:cxnSpLocks/>
          </p:cNvCxnSpPr>
          <p:nvPr/>
        </p:nvCxnSpPr>
        <p:spPr>
          <a:xfrm flipH="1">
            <a:off x="579423" y="4300394"/>
            <a:ext cx="32683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34CD9D-CEAD-4F12-9AAC-90B5623FB30A}"/>
              </a:ext>
            </a:extLst>
          </p:cNvPr>
          <p:cNvCxnSpPr>
            <a:cxnSpLocks/>
          </p:cNvCxnSpPr>
          <p:nvPr/>
        </p:nvCxnSpPr>
        <p:spPr>
          <a:xfrm flipH="1" flipV="1">
            <a:off x="579423" y="6166399"/>
            <a:ext cx="3865828" cy="1056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y2mate.com - airbus_defence_and_space_mars_rover_exomars_ng-YrKmqCtM_1080p">
            <a:hlinkClick r:id="" action="ppaction://media"/>
            <a:extLst>
              <a:ext uri="{FF2B5EF4-FFF2-40B4-BE49-F238E27FC236}">
                <a16:creationId xmlns:a16="http://schemas.microsoft.com/office/drawing/2014/main" id="{9B4B495C-1860-4876-AF46-9F5AC5582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6432" y="1544623"/>
            <a:ext cx="6700008" cy="37687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7D1F61-32D2-43E8-A50D-32ADBFDFD0CF}"/>
              </a:ext>
            </a:extLst>
          </p:cNvPr>
          <p:cNvSpPr/>
          <p:nvPr/>
        </p:nvSpPr>
        <p:spPr>
          <a:xfrm>
            <a:off x="8616982" y="6492874"/>
            <a:ext cx="35750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5"/>
              </a:rPr>
              <a:t>https://www.youtube.com/watch?v=ng-YrKmqCtM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338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AFD7-B6C0-4E54-B45D-1C3298B5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Locomotion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3314-C655-4BD7-929F-5C4B1D8B3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6 drive wheels, 4 corner wheels have steering capability</a:t>
            </a:r>
          </a:p>
          <a:p>
            <a:r>
              <a:rPr lang="en-GB" sz="1800" dirty="0"/>
              <a:t>Limits manoeuvres to those where the vehicle’s centre of rotation lies along the normal to the middle wheels</a:t>
            </a:r>
          </a:p>
          <a:p>
            <a:endParaRPr lang="en-GB" sz="1800" dirty="0"/>
          </a:p>
          <a:p>
            <a:r>
              <a:rPr lang="en-GB" sz="1800" dirty="0"/>
              <a:t>This gives two possible manoeuvres:</a:t>
            </a:r>
          </a:p>
          <a:p>
            <a:pPr lvl="1"/>
            <a:r>
              <a:rPr lang="en-GB" sz="1400" dirty="0"/>
              <a:t>Ackerman for general driving</a:t>
            </a:r>
          </a:p>
          <a:p>
            <a:pPr lvl="1"/>
            <a:r>
              <a:rPr lang="en-GB" sz="1400" dirty="0"/>
              <a:t>Point turn for heading changes</a:t>
            </a:r>
          </a:p>
          <a:p>
            <a:pPr lvl="1"/>
            <a:endParaRPr lang="en-GB" sz="1400" dirty="0"/>
          </a:p>
          <a:p>
            <a:r>
              <a:rPr lang="en-GB" sz="1800" dirty="0"/>
              <a:t>The autonomy system therefore needs to output to lower levels:</a:t>
            </a:r>
          </a:p>
          <a:p>
            <a:pPr lvl="1"/>
            <a:r>
              <a:rPr lang="en-GB" sz="1400" dirty="0"/>
              <a:t>Manoeuvre type</a:t>
            </a:r>
          </a:p>
          <a:p>
            <a:pPr lvl="1"/>
            <a:r>
              <a:rPr lang="en-GB" sz="1400" dirty="0"/>
              <a:t>Manoeuvre parameters</a:t>
            </a:r>
          </a:p>
        </p:txBody>
      </p:sp>
    </p:spTree>
    <p:extLst>
      <p:ext uri="{BB962C8B-B14F-4D97-AF65-F5344CB8AC3E}">
        <p14:creationId xmlns:p14="http://schemas.microsoft.com/office/powerpoint/2010/main" val="465301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3DFA-5E9A-41F1-AFAC-03722BEF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Ackerman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D08C9-5E18-4BB6-90E2-1AA67D0606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259" y="1579419"/>
                <a:ext cx="10673541" cy="865018"/>
              </a:xfrm>
            </p:spPr>
            <p:txBody>
              <a:bodyPr>
                <a:normAutofit/>
              </a:bodyPr>
              <a:lstStyle/>
              <a:p>
                <a:r>
                  <a:rPr lang="en-GB" sz="1800" dirty="0"/>
                  <a:t>Two parameters to describe any general driving manoeuvre the rover can perform:</a:t>
                </a:r>
              </a:p>
              <a:p>
                <a:pPr lvl="1"/>
                <a:r>
                  <a:rPr lang="en-GB" sz="1400" dirty="0"/>
                  <a:t>Curvature,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400" dirty="0"/>
                  <a:t> [1/m]</a:t>
                </a:r>
              </a:p>
              <a:p>
                <a:pPr lvl="1"/>
                <a:r>
                  <a:rPr lang="en-GB" sz="1400" dirty="0"/>
                  <a:t>Rover body speed,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1400" dirty="0"/>
                  <a:t> [m/s]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D08C9-5E18-4BB6-90E2-1AA67D0606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259" y="1579419"/>
                <a:ext cx="10673541" cy="865018"/>
              </a:xfrm>
              <a:blipFill>
                <a:blip r:embed="rId2"/>
                <a:stretch>
                  <a:fillRect l="-400" t="-6338" b="-7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CEA1727-10EC-46C4-9225-FCA00C510E25}"/>
              </a:ext>
            </a:extLst>
          </p:cNvPr>
          <p:cNvGrpSpPr/>
          <p:nvPr/>
        </p:nvGrpSpPr>
        <p:grpSpPr>
          <a:xfrm>
            <a:off x="1548142" y="1122630"/>
            <a:ext cx="7709877" cy="6523388"/>
            <a:chOff x="1548142" y="1122630"/>
            <a:chExt cx="7709877" cy="6523388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23FAD2-9242-46A2-BF99-2B771E501CD4}"/>
                </a:ext>
              </a:extLst>
            </p:cNvPr>
            <p:cNvCxnSpPr/>
            <p:nvPr/>
          </p:nvCxnSpPr>
          <p:spPr>
            <a:xfrm>
              <a:off x="5733271" y="4318204"/>
              <a:ext cx="0" cy="1780897"/>
            </a:xfrm>
            <a:prstGeom prst="line">
              <a:avLst/>
            </a:prstGeom>
            <a:ln w="28575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C4EB8AF-BDEB-412F-8249-C0ACB6E569D8}"/>
                </a:ext>
              </a:extLst>
            </p:cNvPr>
            <p:cNvCxnSpPr/>
            <p:nvPr/>
          </p:nvCxnSpPr>
          <p:spPr>
            <a:xfrm>
              <a:off x="2361574" y="4339246"/>
              <a:ext cx="0" cy="1780897"/>
            </a:xfrm>
            <a:prstGeom prst="line">
              <a:avLst/>
            </a:prstGeom>
            <a:ln w="28575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8AB655-B722-4FE7-A074-CC27F250BD28}"/>
                </a:ext>
              </a:extLst>
            </p:cNvPr>
            <p:cNvSpPr/>
            <p:nvPr/>
          </p:nvSpPr>
          <p:spPr>
            <a:xfrm rot="690900">
              <a:off x="1548143" y="3250194"/>
              <a:ext cx="280657" cy="39835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810C9E-4262-43E6-B812-A8A1D8DDDFC6}"/>
                </a:ext>
              </a:extLst>
            </p:cNvPr>
            <p:cNvSpPr/>
            <p:nvPr/>
          </p:nvSpPr>
          <p:spPr>
            <a:xfrm rot="1040774">
              <a:off x="2894351" y="3250194"/>
              <a:ext cx="280657" cy="39835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CA02C3-A9F2-4074-8F35-C7F8A425D122}"/>
                </a:ext>
              </a:extLst>
            </p:cNvPr>
            <p:cNvSpPr/>
            <p:nvPr/>
          </p:nvSpPr>
          <p:spPr>
            <a:xfrm>
              <a:off x="1548142" y="4128379"/>
              <a:ext cx="280657" cy="39835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6F7F14-9EF7-4773-B1CD-16A04BB1983F}"/>
                </a:ext>
              </a:extLst>
            </p:cNvPr>
            <p:cNvSpPr/>
            <p:nvPr/>
          </p:nvSpPr>
          <p:spPr>
            <a:xfrm>
              <a:off x="2894350" y="4128379"/>
              <a:ext cx="280657" cy="39835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9153E6-6831-41D5-883E-DCA33C039BE5}"/>
                </a:ext>
              </a:extLst>
            </p:cNvPr>
            <p:cNvSpPr/>
            <p:nvPr/>
          </p:nvSpPr>
          <p:spPr>
            <a:xfrm rot="20980831">
              <a:off x="1548142" y="5006564"/>
              <a:ext cx="280657" cy="39835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1E3F6E-E319-4916-A264-60A52EE8C67F}"/>
                </a:ext>
              </a:extLst>
            </p:cNvPr>
            <p:cNvSpPr/>
            <p:nvPr/>
          </p:nvSpPr>
          <p:spPr>
            <a:xfrm rot="20590380">
              <a:off x="2894350" y="5006564"/>
              <a:ext cx="280657" cy="39835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32302C-E946-4D0F-8AE6-DA41E57D8B0F}"/>
                </a:ext>
              </a:extLst>
            </p:cNvPr>
            <p:cNvGrpSpPr/>
            <p:nvPr/>
          </p:nvGrpSpPr>
          <p:grpSpPr>
            <a:xfrm>
              <a:off x="5534859" y="4136862"/>
              <a:ext cx="403200" cy="404769"/>
              <a:chOff x="7593434" y="4339247"/>
              <a:chExt cx="403200" cy="404769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161303A-E517-4FBF-8C21-01F5842EDB21}"/>
                  </a:ext>
                </a:extLst>
              </p:cNvPr>
              <p:cNvCxnSpPr/>
              <p:nvPr/>
            </p:nvCxnSpPr>
            <p:spPr>
              <a:xfrm>
                <a:off x="7795034" y="4339247"/>
                <a:ext cx="0" cy="404769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4D93EE7-FDF0-4727-A24B-B446C08689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3434" y="4526732"/>
                <a:ext cx="403200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F8ECDAC-4F69-496F-98AF-9C16B2584E50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3168626" y="3491209"/>
              <a:ext cx="2567833" cy="833138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F99DF-270E-4B53-A969-15C54B915A4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825975" y="3477384"/>
              <a:ext cx="3910484" cy="846963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FE4218-E62B-475B-A7A6-8AC99602E79C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1826529" y="4318204"/>
              <a:ext cx="3909930" cy="862399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9B3F6C-0572-4F78-84EA-9772BE87CE51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3168999" y="4326275"/>
              <a:ext cx="2564272" cy="838843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4D1073-C355-4626-852B-F7E147D66832}"/>
                </a:ext>
              </a:extLst>
            </p:cNvPr>
            <p:cNvCxnSpPr/>
            <p:nvPr/>
          </p:nvCxnSpPr>
          <p:spPr>
            <a:xfrm>
              <a:off x="2361574" y="5911913"/>
              <a:ext cx="337169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28D1030-F585-4665-8390-5FC2ACD52E8C}"/>
                    </a:ext>
                  </a:extLst>
                </p:cNvPr>
                <p:cNvSpPr/>
                <p:nvPr/>
              </p:nvSpPr>
              <p:spPr>
                <a:xfrm>
                  <a:off x="3655038" y="5911913"/>
                  <a:ext cx="784767" cy="6127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28D1030-F585-4665-8390-5FC2ACD52E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038" y="5911913"/>
                  <a:ext cx="784767" cy="6127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9F740A72-6CF9-4365-8BB9-E47CC7C64457}"/>
                </a:ext>
              </a:extLst>
            </p:cNvPr>
            <p:cNvSpPr/>
            <p:nvPr/>
          </p:nvSpPr>
          <p:spPr>
            <a:xfrm>
              <a:off x="2354838" y="1122630"/>
              <a:ext cx="6903181" cy="6523388"/>
            </a:xfrm>
            <a:prstGeom prst="arc">
              <a:avLst>
                <a:gd name="adj1" fmla="val 10838997"/>
                <a:gd name="adj2" fmla="val 12640267"/>
              </a:avLst>
            </a:prstGeom>
            <a:ln w="285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14B628-984D-4626-A3E9-B2DA52C2E65C}"/>
                </a:ext>
              </a:extLst>
            </p:cNvPr>
            <p:cNvGrpSpPr/>
            <p:nvPr/>
          </p:nvGrpSpPr>
          <p:grpSpPr>
            <a:xfrm>
              <a:off x="2361574" y="3868468"/>
              <a:ext cx="390809" cy="470780"/>
              <a:chOff x="5196689" y="3856776"/>
              <a:chExt cx="390809" cy="47078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075D731-557E-47E5-8BF6-8C29A22DB1EB}"/>
                  </a:ext>
                </a:extLst>
              </p:cNvPr>
              <p:cNvCxnSpPr/>
              <p:nvPr/>
            </p:nvCxnSpPr>
            <p:spPr>
              <a:xfrm flipV="1">
                <a:off x="5196689" y="3856776"/>
                <a:ext cx="0" cy="470779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35BF3DC-6434-43A3-856E-038F7B259A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6689" y="4327555"/>
                <a:ext cx="390809" cy="1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D593D22E-F667-49C8-937C-570E178CA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0247" y="2708860"/>
                <a:ext cx="4645612" cy="37840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600" dirty="0"/>
                  <a:t>In this configuration, the rover will drive in a circle, radius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600" b="0" dirty="0"/>
                  <a:t>, around the centre of rotation</a:t>
                </a:r>
              </a:p>
              <a:p>
                <a:r>
                  <a:rPr lang="en-GB" sz="1600" dirty="0"/>
                  <a:t>The speed of the rover,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1600" dirty="0"/>
                  <a:t>, is limited by the max/min speed of rotation of the wheels</a:t>
                </a:r>
              </a:p>
              <a:p>
                <a:r>
                  <a:rPr lang="en-GB" sz="1600" dirty="0"/>
                  <a:t>Wheels on the “outside” of the circle must turn faster than those on the “inside” </a:t>
                </a:r>
              </a:p>
              <a:p>
                <a:endParaRPr lang="en-GB" sz="1600" dirty="0"/>
              </a:p>
              <a:p>
                <a:r>
                  <a:rPr lang="en-GB" sz="1600" dirty="0"/>
                  <a:t>Conversion of Ackerman demands into motor demands is done by Locomotion Control</a:t>
                </a:r>
              </a:p>
              <a:p>
                <a:r>
                  <a:rPr lang="en-GB" sz="1600" dirty="0"/>
                  <a:t>Manual driving could use Ackerman demands as well (joystick X for speed, joystick Y for curvature)</a:t>
                </a: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D593D22E-F667-49C8-937C-570E178CA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47" y="2708860"/>
                <a:ext cx="4645612" cy="3784009"/>
              </a:xfrm>
              <a:prstGeom prst="rect">
                <a:avLst/>
              </a:prstGeom>
              <a:blipFill>
                <a:blip r:embed="rId4"/>
                <a:stretch>
                  <a:fillRect l="-525" t="-1127" r="-2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42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395C-091F-4C91-BCD0-EA51989B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Turn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627D4-987D-4068-BCDA-DCA5D4C65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259" y="1579419"/>
                <a:ext cx="10673541" cy="889884"/>
              </a:xfrm>
            </p:spPr>
            <p:txBody>
              <a:bodyPr>
                <a:normAutofit/>
              </a:bodyPr>
              <a:lstStyle/>
              <a:p>
                <a:r>
                  <a:rPr lang="en-GB" sz="1800" dirty="0"/>
                  <a:t>One parameter to define a “turn on the spot” manoeuvre:</a:t>
                </a:r>
              </a:p>
              <a:p>
                <a:pPr lvl="1"/>
                <a:r>
                  <a:rPr lang="en-GB" sz="1400" dirty="0"/>
                  <a:t>Rotation rate,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400" dirty="0"/>
                  <a:t> [rad/s]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627D4-987D-4068-BCDA-DCA5D4C65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259" y="1579419"/>
                <a:ext cx="10673541" cy="889884"/>
              </a:xfrm>
              <a:blipFill>
                <a:blip r:embed="rId2"/>
                <a:stretch>
                  <a:fillRect l="-400" t="-61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9D235BC-6A4C-4E5D-886C-D287A0BF1650}"/>
              </a:ext>
            </a:extLst>
          </p:cNvPr>
          <p:cNvSpPr/>
          <p:nvPr/>
        </p:nvSpPr>
        <p:spPr>
          <a:xfrm rot="2812760">
            <a:off x="2743199" y="3107840"/>
            <a:ext cx="399759" cy="5674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9E1E4-4EFA-4D75-8C1E-F904144331E7}"/>
              </a:ext>
            </a:extLst>
          </p:cNvPr>
          <p:cNvSpPr/>
          <p:nvPr/>
        </p:nvSpPr>
        <p:spPr>
          <a:xfrm rot="18749771">
            <a:off x="4660698" y="3107840"/>
            <a:ext cx="399759" cy="5674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6504C4-7771-45A8-9834-296B44174CCE}"/>
              </a:ext>
            </a:extLst>
          </p:cNvPr>
          <p:cNvSpPr/>
          <p:nvPr/>
        </p:nvSpPr>
        <p:spPr>
          <a:xfrm>
            <a:off x="2743198" y="4358700"/>
            <a:ext cx="399759" cy="5674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0C7FC-A501-4355-BD0C-77DAAFDE4C75}"/>
              </a:ext>
            </a:extLst>
          </p:cNvPr>
          <p:cNvSpPr/>
          <p:nvPr/>
        </p:nvSpPr>
        <p:spPr>
          <a:xfrm>
            <a:off x="4660696" y="4358700"/>
            <a:ext cx="399759" cy="5674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15804-93EC-49A5-99AB-0E8850686A27}"/>
              </a:ext>
            </a:extLst>
          </p:cNvPr>
          <p:cNvSpPr/>
          <p:nvPr/>
        </p:nvSpPr>
        <p:spPr>
          <a:xfrm rot="18822811">
            <a:off x="2743198" y="5609561"/>
            <a:ext cx="399759" cy="5674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64624-70C6-4EBA-8764-07C04360F37D}"/>
              </a:ext>
            </a:extLst>
          </p:cNvPr>
          <p:cNvSpPr/>
          <p:nvPr/>
        </p:nvSpPr>
        <p:spPr>
          <a:xfrm rot="2830913">
            <a:off x="4660696" y="5609561"/>
            <a:ext cx="399759" cy="5674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D670B0-1E47-4AC2-8D87-FB6A15006D4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79704" y="3537436"/>
            <a:ext cx="820495" cy="1135916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4D443E-AD21-4076-939A-C856C615AC1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900249" y="3538917"/>
            <a:ext cx="825302" cy="1134436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25AEB-473A-4843-BE80-BE2E6B855C3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081205" y="4673353"/>
            <a:ext cx="818994" cy="1075435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8BC702-E009-4C6C-A613-57EE9BF17E0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900249" y="4665434"/>
            <a:ext cx="824474" cy="1081213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DC79D21D-BAE4-4C74-A4C4-0676731AA25F}"/>
              </a:ext>
            </a:extLst>
          </p:cNvPr>
          <p:cNvSpPr/>
          <p:nvPr/>
        </p:nvSpPr>
        <p:spPr>
          <a:xfrm>
            <a:off x="3595555" y="4357615"/>
            <a:ext cx="615636" cy="615636"/>
          </a:xfrm>
          <a:prstGeom prst="arc">
            <a:avLst>
              <a:gd name="adj1" fmla="val 1447664"/>
              <a:gd name="adj2" fmla="val 12924794"/>
            </a:avLst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06F7C4E-2DF5-4D2F-AFD8-8A97CA1550D5}"/>
              </a:ext>
            </a:extLst>
          </p:cNvPr>
          <p:cNvSpPr txBox="1">
            <a:spLocks/>
          </p:cNvSpPr>
          <p:nvPr/>
        </p:nvSpPr>
        <p:spPr>
          <a:xfrm>
            <a:off x="6550247" y="2708860"/>
            <a:ext cx="4645612" cy="378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In this configuration, the rover will turn about its centre</a:t>
            </a:r>
          </a:p>
          <a:p>
            <a:r>
              <a:rPr lang="en-GB" sz="1600" dirty="0"/>
              <a:t>Rotation rate limited by speed of the wheels</a:t>
            </a:r>
          </a:p>
          <a:p>
            <a:endParaRPr lang="en-GB" sz="1600" dirty="0"/>
          </a:p>
          <a:p>
            <a:r>
              <a:rPr lang="en-GB" sz="1600" dirty="0"/>
              <a:t>Conversion of point turn demands into motor demands is done by Locomotion Control </a:t>
            </a:r>
          </a:p>
          <a:p>
            <a:r>
              <a:rPr lang="en-GB" sz="1600" dirty="0"/>
              <a:t>In manual mode, secondary joystick can be used to demand rotation rate, but mode switching is required to lockout Ackerman demands when executing point 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E7C672-0938-45C3-A2CD-B508D29DCD9B}"/>
              </a:ext>
            </a:extLst>
          </p:cNvPr>
          <p:cNvCxnSpPr/>
          <p:nvPr/>
        </p:nvCxnSpPr>
        <p:spPr>
          <a:xfrm flipV="1">
            <a:off x="3901826" y="3988491"/>
            <a:ext cx="0" cy="67056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58538A-B8FA-4E7D-B02A-6ACF2D3ADF36}"/>
              </a:ext>
            </a:extLst>
          </p:cNvPr>
          <p:cNvCxnSpPr>
            <a:cxnSpLocks/>
          </p:cNvCxnSpPr>
          <p:nvPr/>
        </p:nvCxnSpPr>
        <p:spPr>
          <a:xfrm flipV="1">
            <a:off x="3901826" y="4659055"/>
            <a:ext cx="556657" cy="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38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5C2F-213A-4425-9A46-DD385735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Architecture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E4CEB22-4EAE-448D-AB96-7073B321A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57" t="6063" r="11084" b="26347"/>
          <a:stretch/>
        </p:blipFill>
        <p:spPr>
          <a:xfrm>
            <a:off x="2275932" y="1313412"/>
            <a:ext cx="7324253" cy="46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AC83-0351-4382-BD26-BD833486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C2A2-FD16-4AB2-9301-4DFDB26C4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6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7F6F-D7C3-4C63-BC54-5CBA92A5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Autonomy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6DA0-F524-4A70-9B55-EF7658354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59" y="1579418"/>
            <a:ext cx="8943575" cy="4597545"/>
          </a:xfrm>
        </p:spPr>
        <p:txBody>
          <a:bodyPr>
            <a:normAutofit/>
          </a:bodyPr>
          <a:lstStyle/>
          <a:p>
            <a:r>
              <a:rPr lang="en-GB" sz="1800" dirty="0"/>
              <a:t>Manages execution of the entire autonomy stack</a:t>
            </a:r>
          </a:p>
          <a:p>
            <a:r>
              <a:rPr lang="en-GB" sz="1800" dirty="0"/>
              <a:t>Accepts telecommands and decides which modules need to be activated for that task</a:t>
            </a:r>
          </a:p>
          <a:p>
            <a:endParaRPr lang="en-GB" sz="1800" dirty="0"/>
          </a:p>
          <a:p>
            <a:r>
              <a:rPr lang="en-GB" sz="1800" dirty="0"/>
              <a:t>Handles autonomy internal state, makes relevant states available to other modules</a:t>
            </a:r>
          </a:p>
          <a:p>
            <a:endParaRPr lang="en-GB" sz="1800" dirty="0"/>
          </a:p>
          <a:p>
            <a:r>
              <a:rPr lang="en-GB" sz="1800" dirty="0"/>
              <a:t>Manages cyclic execution (i.e. calls module processing functions at the right time and at the right rate)</a:t>
            </a:r>
          </a:p>
          <a:p>
            <a:endParaRPr lang="en-GB" sz="1800" dirty="0"/>
          </a:p>
          <a:p>
            <a:r>
              <a:rPr lang="en-GB" sz="1800" dirty="0"/>
              <a:t>Handles any fault events:</a:t>
            </a:r>
          </a:p>
          <a:p>
            <a:pPr lvl="1"/>
            <a:r>
              <a:rPr lang="en-GB" sz="1400" dirty="0"/>
              <a:t>Decides how to respond to faults from modules (stop rover, reprocess terrain, etc.)</a:t>
            </a:r>
          </a:p>
          <a:p>
            <a:pPr lvl="1"/>
            <a:endParaRPr lang="en-GB" sz="1400" dirty="0"/>
          </a:p>
          <a:p>
            <a:r>
              <a:rPr lang="en-GB" sz="1800" dirty="0"/>
              <a:t>Sends telemetry back to ground station</a:t>
            </a:r>
          </a:p>
          <a:p>
            <a:endParaRPr lang="en-GB" sz="1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479317B-13D1-45A3-9FF3-8A7B2C659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26" t="12786" r="34937" b="37182"/>
          <a:stretch/>
        </p:blipFill>
        <p:spPr>
          <a:xfrm>
            <a:off x="9896191" y="2162557"/>
            <a:ext cx="1457609" cy="34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9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E317-A17B-4794-8960-C723F57B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Locomotion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D559E-348F-413B-9BF3-D043BFA8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59" y="1579418"/>
            <a:ext cx="8192137" cy="4597545"/>
          </a:xfrm>
        </p:spPr>
        <p:txBody>
          <a:bodyPr>
            <a:normAutofit/>
          </a:bodyPr>
          <a:lstStyle/>
          <a:p>
            <a:r>
              <a:rPr lang="en-GB" sz="1800" dirty="0"/>
              <a:t>Decodes Ackerman/point turn demands into actuator level demands</a:t>
            </a:r>
          </a:p>
          <a:p>
            <a:endParaRPr lang="en-GB" sz="1800" dirty="0"/>
          </a:p>
          <a:p>
            <a:r>
              <a:rPr lang="en-GB" sz="1800" dirty="0"/>
              <a:t>Controls actuators in closed loop to ensure targets are met:</a:t>
            </a:r>
          </a:p>
          <a:p>
            <a:pPr lvl="1"/>
            <a:r>
              <a:rPr lang="en-GB" sz="1400" dirty="0"/>
              <a:t>Speed</a:t>
            </a:r>
          </a:p>
          <a:p>
            <a:pPr lvl="1"/>
            <a:r>
              <a:rPr lang="en-GB" sz="1400" dirty="0"/>
              <a:t>Position</a:t>
            </a:r>
          </a:p>
          <a:p>
            <a:pPr lvl="1"/>
            <a:endParaRPr lang="en-GB" sz="1400" dirty="0"/>
          </a:p>
          <a:p>
            <a:r>
              <a:rPr lang="en-GB" sz="1800" dirty="0"/>
              <a:t>Monitors actuators for faulty behaviour:</a:t>
            </a:r>
          </a:p>
          <a:p>
            <a:pPr lvl="1"/>
            <a:r>
              <a:rPr lang="en-GB" sz="1400" dirty="0"/>
              <a:t>Actuator non-responsive (stopped)</a:t>
            </a:r>
          </a:p>
          <a:p>
            <a:pPr lvl="1"/>
            <a:r>
              <a:rPr lang="en-GB" sz="1400" dirty="0"/>
              <a:t>Actuator non-responsive (moving)</a:t>
            </a:r>
          </a:p>
          <a:p>
            <a:pPr lvl="1"/>
            <a:r>
              <a:rPr lang="en-GB" sz="1400" dirty="0"/>
              <a:t>Actuator stalled (stuck on rock?)</a:t>
            </a:r>
          </a:p>
          <a:p>
            <a:pPr lvl="1"/>
            <a:r>
              <a:rPr lang="en-GB" sz="1400" dirty="0" err="1"/>
              <a:t>Backdriving</a:t>
            </a:r>
            <a:endParaRPr lang="en-GB" sz="1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575966-C8CF-4193-9695-0A748AE39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690" t="33644" r="11680" b="35069"/>
          <a:stretch/>
        </p:blipFill>
        <p:spPr>
          <a:xfrm>
            <a:off x="9063274" y="2805354"/>
            <a:ext cx="2290526" cy="21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72492"/>
      </p:ext>
    </p:extLst>
  </p:cSld>
  <p:clrMapOvr>
    <a:masterClrMapping/>
  </p:clrMapOvr>
</p:sld>
</file>

<file path=ppt/theme/theme1.xml><?xml version="1.0" encoding="utf-8"?>
<a:theme xmlns:a="http://schemas.openxmlformats.org/drawingml/2006/main" name="ExmcCalibCorr">
  <a:themeElements>
    <a:clrScheme name="Nord">
      <a:dk1>
        <a:srgbClr val="2E3440"/>
      </a:dk1>
      <a:lt1>
        <a:srgbClr val="FFFFFF"/>
      </a:lt1>
      <a:dk2>
        <a:srgbClr val="434C5E"/>
      </a:dk2>
      <a:lt2>
        <a:srgbClr val="ECEFF4"/>
      </a:lt2>
      <a:accent1>
        <a:srgbClr val="5E81AC"/>
      </a:accent1>
      <a:accent2>
        <a:srgbClr val="D08770"/>
      </a:accent2>
      <a:accent3>
        <a:srgbClr val="BF616A"/>
      </a:accent3>
      <a:accent4>
        <a:srgbClr val="EBCB8B"/>
      </a:accent4>
      <a:accent5>
        <a:srgbClr val="88C0D0"/>
      </a:accent5>
      <a:accent6>
        <a:srgbClr val="A3BE8C"/>
      </a:accent6>
      <a:hlink>
        <a:srgbClr val="8FBCBB"/>
      </a:hlink>
      <a:folHlink>
        <a:srgbClr val="B48EAD"/>
      </a:folHlink>
    </a:clrScheme>
    <a:fontScheme name="Nord">
      <a:majorFont>
        <a:latin typeface="Montserrat Light"/>
        <a:ea typeface=""/>
        <a:cs typeface=""/>
      </a:majorFont>
      <a:minorFont>
        <a:latin typeface="Hind Siligu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mcCalibCorr" id="{D9ACB855-DDCF-4032-BD53-39DFF5565BDD}" vid="{ACF53997-7861-418E-869E-B36BE149CB5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ExmcCalibCorr</Template>
  <TotalTime>155</TotalTime>
  <Words>688</Words>
  <Application>Microsoft Office PowerPoint</Application>
  <PresentationFormat>Widescreen</PresentationFormat>
  <Paragraphs>122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Hind Siliguri Light</vt:lpstr>
      <vt:lpstr>Cambria Math</vt:lpstr>
      <vt:lpstr>Montserrat Light</vt:lpstr>
      <vt:lpstr>Arial</vt:lpstr>
      <vt:lpstr>ExmcCalibCorr</vt:lpstr>
      <vt:lpstr>Phobos Autonomy</vt:lpstr>
      <vt:lpstr>Autonomy Levels</vt:lpstr>
      <vt:lpstr>Locomotion capability</vt:lpstr>
      <vt:lpstr>Ackerman Definition</vt:lpstr>
      <vt:lpstr>Point Turn Definition</vt:lpstr>
      <vt:lpstr>Functional Architecture</vt:lpstr>
      <vt:lpstr>Modules</vt:lpstr>
      <vt:lpstr>Autonomy Manager</vt:lpstr>
      <vt:lpstr>Locomotion Control</vt:lpstr>
      <vt:lpstr>Trajectory Control</vt:lpstr>
      <vt:lpstr>Localisation</vt:lpstr>
      <vt:lpstr>Navigation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Phobos Autonomy</dc:title>
  <dc:creator>hamill d. (dh2g16)</dc:creator>
  <cp:lastModifiedBy>hamill d. (dh2g16)</cp:lastModifiedBy>
  <cp:revision>21</cp:revision>
  <dcterms:created xsi:type="dcterms:W3CDTF">2019-10-16T07:51:23Z</dcterms:created>
  <dcterms:modified xsi:type="dcterms:W3CDTF">2019-10-22T19:04:35Z</dcterms:modified>
</cp:coreProperties>
</file>